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4" roundtripDataSignature="AMtx7mj5UBuGw5GMMnLjs1SKt/d3qhmv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font" Target="fonts/Roboto-regular.fntdata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font" Target="fonts/Roboto-italic.fntdata"/><Relationship Id="rId44" Type="http://customschemas.google.com/relationships/presentationmetadata" Target="metadata"/><Relationship Id="rId21" Type="http://schemas.openxmlformats.org/officeDocument/2006/relationships/font" Target="fonts/Roboto-bold.fntdata"/><Relationship Id="rId43" Type="http://schemas.openxmlformats.org/officeDocument/2006/relationships/font" Target="fonts/RobotoMono-boldItalic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italic.fntdata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d1e624eee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13d1e624eee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356d38671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22356d38671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d1e624ee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13d1e624e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1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3d1e624eee_1_344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g13d1e624eee_1_344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g13d1e624eee_1_3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g13d1e624eee_1_3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d1e624eee_1_38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g13d1e624eee_1_3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g13d1e624eee_1_3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3d1e624eee_1_38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g13d1e624eee_1_3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d1e624eee_1_39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13d1e624eee_1_3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g13d1e624eee_1_39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g13d1e624eee_1_39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g13d1e624eee_1_3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13d1e624eee_1_39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d1e624eee_1_40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g13d1e624eee_1_40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g13d1e624eee_1_4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3d1e624eee_1_4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g13d1e624eee_1_4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g13d1e624eee_1_4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73" name="Google Shape;73;g13d1e624eee_1_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13d1e624eee_1_40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g13d1e624eee_1_40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13d1e624eee_1_40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13d1e624eee_1_40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13d1e624eee_1_40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9" name="Google Shape;79;g13d1e624eee_1_40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" name="Google Shape;80;g13d1e624eee_1_40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g13d1e624eee_1_404"/>
          <p:cNvPicPr preferRelativeResize="0"/>
          <p:nvPr/>
        </p:nvPicPr>
        <p:blipFill rotWithShape="1">
          <a:blip r:embed="rId5">
            <a:alphaModFix/>
          </a:blip>
          <a:srcRect b="1333" l="17602" r="17989" t="1332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g13d1e624eee_1_404"/>
          <p:cNvPicPr preferRelativeResize="0"/>
          <p:nvPr/>
        </p:nvPicPr>
        <p:blipFill rotWithShape="1">
          <a:blip r:embed="rId6">
            <a:alphaModFix/>
          </a:blip>
          <a:srcRect b="16677" l="26007" r="30254" t="16691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g13d1e624eee_1_40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g13d1e624eee_1_40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g13d1e624eee_1_40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g13d1e624eee_1_40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13d1e624eee_1_4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3d1e624eee_1_42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0" name="Google Shape;90;g13d1e624eee_1_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g13d1e624eee_1_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13d1e624eee_1_4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3d1e624eee_1_42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5" name="Google Shape;95;g13d1e624eee_1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6" name="Google Shape;96;g13d1e624eee_1_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3d1e624eee_1_4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3d1e624eee_1_43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0" name="Google Shape;100;g13d1e624eee_1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1" name="Google Shape;101;g13d1e624eee_1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13d1e624eee_1_4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3d1e624eee_1_43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5" name="Google Shape;105;g13d1e624eee_1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6" name="Google Shape;106;g13d1e624eee_1_4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3d1e624eee_1_34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g13d1e624eee_1_34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" name="Google Shape;17;g13d1e624eee_1_34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3d1e624eee_1_4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3d1e624eee_1_44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g13d1e624eee_1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g13d1e624eee_1_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13d1e624eee_1_4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3d1e624eee_1_4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g13d1e624eee_1_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g13d1e624eee_1_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13d1e624eee_1_4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g13d1e624eee_1_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g13d1e624eee_1_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13d1e624eee_1_456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g13d1e624eee_1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4" name="Google Shape;124;g13d1e624eee_1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6" name="Google Shape;126;g13d1e624eee_1_4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7" name="Google Shape;127;g13d1e624eee_1_4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9" name="Google Shape;129;g13d1e624eee_1_4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g13d1e624eee_1_4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3d1e624eee_1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g13d1e624eee_1_4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g13d1e624eee_1_46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13d1e624eee_1_4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3d1e624eee_1_4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3d1e624eee_1_4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8" name="Google Shape;138;g13d1e624eee_1_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3d1e624eee_1_474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3d1e624eee_1_47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69" cy="28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13d1e624eee_1_47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13d1e624eee_1_47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6" name="Google Shape;146;g13d1e624eee_1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g13d1e624eee_1_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3d1e624eee_1_35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g13d1e624eee_1_35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g13d1e624eee_1_35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" name="Google Shape;22;g13d1e624eee_1_3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g13d1e624eee_1_4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g13d1e624eee_1_4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d1e624eee_1_48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g13d1e624eee_1_48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g13d1e624eee_1_48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d1e624eee_1_49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7" name="Google Shape;157;g13d1e624eee_1_490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58" name="Google Shape;158;g13d1e624eee_1_49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0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4" name="Google Shape;174;p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2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3d1e624eee_1_3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g13d1e624eee_1_3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37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37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3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02" name="Google Shape;202;p38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13d1e624eee_1_361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g13d1e624eee_1_361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g13d1e624eee_1_361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0" name="Google Shape;30;g13d1e624eee_1_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3d1e624eee_1_366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g13d1e624eee_1_366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g13d1e624eee_1_366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5" name="Google Shape;35;g13d1e624eee_1_3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3d1e624eee_1_3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g13d1e624eee_1_37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g13d1e624eee_1_3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g13d1e624eee_1_3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3d1e624eee_1_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g13d1e624eee_1_3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3d1e624eee_1_3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6" name="Google Shape;46;g13d1e624eee_1_379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7" name="Google Shape;47;g13d1e624eee_1_379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8" name="Google Shape;48;g13d1e624eee_1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" name="Google Shape;49;g13d1e624eee_1_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3d1e624eee_1_3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13d1e624eee_1_3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13d1e624eee_1_3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27.png"/><Relationship Id="rId5" Type="http://schemas.openxmlformats.org/officeDocument/2006/relationships/hyperlink" Target="https://pandas.pydata.or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pandas.pydata.org/docs/index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d1e624eee_1_333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g13d1e624eee_1_333"/>
          <p:cNvSpPr txBox="1"/>
          <p:nvPr>
            <p:ph idx="2" type="title"/>
          </p:nvPr>
        </p:nvSpPr>
        <p:spPr>
          <a:xfrm>
            <a:off x="1935325" y="3325975"/>
            <a:ext cx="7013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Pandas library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5" name="Google Shape;215;g13d1e624eee_1_333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6" name="Google Shape;216;g13d1e624eee_1_3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8125" y="2388269"/>
            <a:ext cx="336232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3d1e624eee_1_333"/>
          <p:cNvSpPr txBox="1"/>
          <p:nvPr/>
        </p:nvSpPr>
        <p:spPr>
          <a:xfrm>
            <a:off x="2686050" y="4583900"/>
            <a:ext cx="3750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64C3F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https://pandas.pydata.org/</a:t>
            </a:r>
            <a:endParaRPr b="0" i="0" sz="1400" u="none" cap="none" strike="noStrike">
              <a:solidFill>
                <a:srgbClr val="64C3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7" name="Google Shape;2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3"/>
          <p:cNvSpPr txBox="1"/>
          <p:nvPr/>
        </p:nvSpPr>
        <p:spPr>
          <a:xfrm>
            <a:off x="352775" y="1127950"/>
            <a:ext cx="8240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obtain the column’s names using: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df.columns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rename the columns we can use two approaches: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df.columns = list_of_new_column_names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he method: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 to your dataframe (df).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(columns=dict) method needs a dictionary where: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“keys” are the current column names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“Values” are the new column names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# renaming columns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df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df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rename(columns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{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'controln'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'id'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'hv1'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'median_home_val'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'ic1'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'median_household_income'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3"/>
          <p:cNvSpPr txBox="1"/>
          <p:nvPr/>
        </p:nvSpPr>
        <p:spPr>
          <a:xfrm>
            <a:off x="352775" y="416550"/>
            <a:ext cx="775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RENAMING THE COLUMNS OF A PANDAS DATAFRAME</a:t>
            </a:r>
            <a:endParaRPr b="1" sz="1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294" name="Google Shape;2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3" name="Google Shape;22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7"/>
          <p:cNvSpPr txBox="1"/>
          <p:nvPr/>
        </p:nvSpPr>
        <p:spPr>
          <a:xfrm>
            <a:off x="263300" y="1188725"/>
            <a:ext cx="80472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Standard Python variables, doesn't include the possibility to load tabular data.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Why we don’t use a numpy array to store tabular data? 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Pandas library was developed to solve this problem. This library includes a new type of 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variable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called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dataframe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"df"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(another convention of the coding community).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Moreover, the Pandas library comes with several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deal with this new type of variable.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 use the pandas library use: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" sz="155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pandas </a:t>
            </a:r>
            <a:r>
              <a:rPr b="1" i="0" lang="en" sz="155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pd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424900" y="538250"/>
            <a:ext cx="775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PANDAS LIBRARY: WHY?</a:t>
            </a:r>
            <a:endParaRPr b="1" sz="1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6625" y="393275"/>
            <a:ext cx="1064051" cy="106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g22356d38671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Google Shape;232;g22356d38671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2356d38671_0_11"/>
          <p:cNvSpPr txBox="1"/>
          <p:nvPr/>
        </p:nvSpPr>
        <p:spPr>
          <a:xfrm>
            <a:off x="263300" y="1188725"/>
            <a:ext cx="80472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 addition, 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Pandas library 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introduced another type of variable called 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series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Pandas series is equivalent to a Python dictionary with keys and values.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Pandas dataframes are built combining several Pandas series based on common keys.</a:t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Moreover, the Pandas library comes with several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deal with this new type of variable.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 use the pandas library use: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" sz="155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pandas </a:t>
            </a:r>
            <a:r>
              <a:rPr b="1" i="0" lang="en" sz="155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pd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2356d38671_0_11"/>
          <p:cNvSpPr txBox="1"/>
          <p:nvPr/>
        </p:nvSpPr>
        <p:spPr>
          <a:xfrm>
            <a:off x="424900" y="538250"/>
            <a:ext cx="775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PANDAS LIBRARY: WHY?</a:t>
            </a:r>
            <a:endParaRPr b="1" sz="1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9" name="Google Shape;2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0" name="Google Shape;2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 txBox="1"/>
          <p:nvPr/>
        </p:nvSpPr>
        <p:spPr>
          <a:xfrm>
            <a:off x="393175" y="1547100"/>
            <a:ext cx="82521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33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Pandas API can have changes from version to version. 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Therefore, it is very import to check out which version we have installed in our computer. 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Moreover, we need to access the right version of the documentation.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50" u="sng" cap="none" strike="noStrike">
                <a:solidFill>
                  <a:srgbClr val="296EA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Pandas official documentation</a:t>
            </a:r>
            <a:endParaRPr b="0" i="0" sz="1750" u="sng" cap="none" strike="noStrike">
              <a:solidFill>
                <a:srgbClr val="296EA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 check out which version of Pandas library we have in our computers by typing: 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pd.__version__</a:t>
            </a:r>
            <a:endParaRPr b="1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8"/>
          <p:cNvSpPr txBox="1"/>
          <p:nvPr/>
        </p:nvSpPr>
        <p:spPr>
          <a:xfrm>
            <a:off x="344200" y="612900"/>
            <a:ext cx="775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CHECKING OUR PANDAS VERSION</a:t>
            </a:r>
            <a:endParaRPr b="1" sz="1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7" name="Google Shape;2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8" name="Google Shape;2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 txBox="1"/>
          <p:nvPr/>
        </p:nvSpPr>
        <p:spPr>
          <a:xfrm>
            <a:off x="4474083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391050" y="1233500"/>
            <a:ext cx="8361900" cy="28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Pandas library is able to read data from many file formats as: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○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CSV: (All the columns are separated by comma or semicolon)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○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TXT: (The fields are separated by TABS (\t))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○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EXCEL: (Simple excel files)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1" marL="91440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○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JSON: (Javascript variable files)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649000" y="460500"/>
            <a:ext cx="775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READING DATA FILES WITH PANDAS</a:t>
            </a:r>
            <a:endParaRPr b="1" sz="1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6" name="Google Shape;2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0"/>
          <p:cNvSpPr txBox="1"/>
          <p:nvPr/>
        </p:nvSpPr>
        <p:spPr>
          <a:xfrm>
            <a:off x="498600" y="1161800"/>
            <a:ext cx="7601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we can read a "csv" file? 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this end, Pandas library has 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a function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pd.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read_csv(filename)</a:t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the file is a “txt” you need to provide an the additional keyword: “sep” specifying the field separator</a:t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np</a:t>
            </a:r>
            <a:endParaRPr b="1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12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Reading data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file1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read_csv(</a:t>
            </a:r>
            <a:r>
              <a:rPr b="0" i="0" lang="en" sz="12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'file1.csv'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2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file2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read_csv(</a:t>
            </a:r>
            <a:r>
              <a:rPr b="0" i="0" lang="en" sz="12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'file2.txt'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sep </a:t>
            </a:r>
            <a:r>
              <a:rPr b="1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12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'\t'</a:t>
            </a:r>
            <a:r>
              <a:rPr b="0" i="0" lang="en" sz="12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b="1" i="0" sz="18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"/>
          <p:cNvSpPr txBox="1"/>
          <p:nvPr/>
        </p:nvSpPr>
        <p:spPr>
          <a:xfrm>
            <a:off x="344200" y="460500"/>
            <a:ext cx="775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READING CSV FILES WITH PANDAS</a:t>
            </a:r>
            <a:endParaRPr b="1" sz="1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3" name="Google Shape;2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1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1"/>
          <p:cNvSpPr txBox="1"/>
          <p:nvPr/>
        </p:nvSpPr>
        <p:spPr>
          <a:xfrm>
            <a:off x="498600" y="1148325"/>
            <a:ext cx="78927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 read Excel files in Pandas!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we can read Excel files? Using the </a:t>
            </a:r>
            <a:r>
              <a:rPr lang="en" sz="1550">
                <a:solidFill>
                  <a:schemeClr val="dk1"/>
                </a:solidFill>
                <a:highlight>
                  <a:srgbClr val="FFFFFF"/>
                </a:highlight>
              </a:rPr>
              <a:t>function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</a:rPr>
              <a:t>p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d.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read_excel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()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it doesn’t work type on a “code” cell and try again: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!</a:t>
            </a: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</a:rPr>
              <a:t>conda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install xlrd</a:t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1"/>
          <p:cNvSpPr txBox="1"/>
          <p:nvPr/>
        </p:nvSpPr>
        <p:spPr>
          <a:xfrm>
            <a:off x="420400" y="460500"/>
            <a:ext cx="775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READING EXCEL FILES WITH PANDAS</a:t>
            </a:r>
            <a:endParaRPr b="1" sz="1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1" name="Google Shape;2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2"/>
          <p:cNvSpPr txBox="1"/>
          <p:nvPr/>
        </p:nvSpPr>
        <p:spPr>
          <a:xfrm>
            <a:off x="402425" y="1075250"/>
            <a:ext cx="80283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Pandas adds two new objects: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DataFrames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Series: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equivalent to Python dictionaries.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elements are accessed by “key”.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“key” can be str or numerical.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DataFrames: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tables of data in which every rows and column has: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2" marL="1371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■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Implicit index (like any Python list)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be seen as the junction of several Pandas Series which have common “keys”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2"/>
          <p:cNvSpPr txBox="1"/>
          <p:nvPr/>
        </p:nvSpPr>
        <p:spPr>
          <a:xfrm>
            <a:off x="649000" y="460500"/>
            <a:ext cx="775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PANDAS SERIES AND DATAFRAMES</a:t>
            </a:r>
            <a:endParaRPr b="1" sz="1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8" name="Google Shape;278;g13d1e624ee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3d1e624eee_0_0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3d1e624eee_0_0"/>
          <p:cNvSpPr txBox="1"/>
          <p:nvPr/>
        </p:nvSpPr>
        <p:spPr>
          <a:xfrm>
            <a:off x="498600" y="1261500"/>
            <a:ext cx="40734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concatenate the content of two or more dataframes you can use the method: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concat()</a:t>
            </a: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Data blending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new_df 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concat([df1,df2], axis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New_data</a:t>
            </a:r>
            <a:r>
              <a:rPr b="1"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shape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axis=0 -&gt; concatenate one df2 at the bottom of df1 (they need to have the same columns)</a:t>
            </a:r>
            <a:endParaRPr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281" name="Google Shape;281;g13d1e624ee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0527" y="1475700"/>
            <a:ext cx="3577576" cy="19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13d1e624eee_0_0"/>
          <p:cNvSpPr txBox="1"/>
          <p:nvPr/>
        </p:nvSpPr>
        <p:spPr>
          <a:xfrm>
            <a:off x="352775" y="416550"/>
            <a:ext cx="775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COMBINING MULTIPLE PANDAS DATAFRAMES TOGETHER</a:t>
            </a:r>
            <a:endParaRPr b="1" sz="19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